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9144000"/>
  <p:notesSz cx="6858000" cy="9144000"/>
  <p:embeddedFontLst>
    <p:embeddedFont>
      <p:font typeface="Tahoma"/>
      <p:regular r:id="rId24"/>
      <p:bold r:id="rId25"/>
    </p:embeddedFont>
    <p:embeddedFont>
      <p:font typeface="Century Schoolbook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0" roundtripDataSignature="AMtx7mi3lKfp3mpKAUYypiJ1hO2RtlZF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Tahoma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Schoolbook-regular.fntdata"/><Relationship Id="rId25" Type="http://schemas.openxmlformats.org/officeDocument/2006/relationships/font" Target="fonts/Tahoma-bold.fntdata"/><Relationship Id="rId28" Type="http://schemas.openxmlformats.org/officeDocument/2006/relationships/font" Target="fonts/CenturySchoolbook-italic.fntdata"/><Relationship Id="rId27" Type="http://schemas.openxmlformats.org/officeDocument/2006/relationships/font" Target="fonts/CenturySchoolboo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Schoolbook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showMasterSp="0" type="title">
  <p:cSld name="TITLE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ctrTitle"/>
          </p:nvPr>
        </p:nvSpPr>
        <p:spPr>
          <a:xfrm>
            <a:off x="2286000" y="3124200"/>
            <a:ext cx="61722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subTitle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224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 rot="5400000">
            <a:off x="7764621" y="1174097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1" type="ftr"/>
          </p:nvPr>
        </p:nvSpPr>
        <p:spPr>
          <a:xfrm rot="5400000">
            <a:off x="7077269" y="4181669"/>
            <a:ext cx="3657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3" name="Google Shape;23;p20"/>
          <p:cNvSpPr/>
          <p:nvPr/>
        </p:nvSpPr>
        <p:spPr>
          <a:xfrm>
            <a:off x="276336" y="0"/>
            <a:ext cx="104664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4" name="Google Shape;24;p20"/>
          <p:cNvSpPr/>
          <p:nvPr/>
        </p:nvSpPr>
        <p:spPr>
          <a:xfrm>
            <a:off x="990600" y="0"/>
            <a:ext cx="181872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" name="Google Shape;25;p20"/>
          <p:cNvSpPr/>
          <p:nvPr/>
        </p:nvSpPr>
        <p:spPr>
          <a:xfrm>
            <a:off x="1141320" y="0"/>
            <a:ext cx="230280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26" name="Google Shape;26;p20"/>
          <p:cNvCxnSpPr/>
          <p:nvPr/>
        </p:nvCxnSpPr>
        <p:spPr>
          <a:xfrm>
            <a:off x="106344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20"/>
          <p:cNvCxnSpPr/>
          <p:nvPr/>
        </p:nvCxnSpPr>
        <p:spPr>
          <a:xfrm>
            <a:off x="9144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2745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" name="Google Shape;28;p20"/>
          <p:cNvCxnSpPr/>
          <p:nvPr/>
        </p:nvCxnSpPr>
        <p:spPr>
          <a:xfrm>
            <a:off x="85411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" name="Google Shape;29;p20"/>
          <p:cNvCxnSpPr/>
          <p:nvPr/>
        </p:nvCxnSpPr>
        <p:spPr>
          <a:xfrm>
            <a:off x="1726640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20"/>
          <p:cNvCxnSpPr/>
          <p:nvPr/>
        </p:nvCxnSpPr>
        <p:spPr>
          <a:xfrm>
            <a:off x="1066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20"/>
          <p:cNvCxnSpPr/>
          <p:nvPr/>
        </p:nvCxnSpPr>
        <p:spPr>
          <a:xfrm>
            <a:off x="9113856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20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3" name="Google Shape;33;p20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4" name="Google Shape;34;p20"/>
          <p:cNvSpPr/>
          <p:nvPr/>
        </p:nvSpPr>
        <p:spPr>
          <a:xfrm>
            <a:off x="1309632" y="4866752"/>
            <a:ext cx="641424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5" name="Google Shape;35;p20"/>
          <p:cNvSpPr/>
          <p:nvPr/>
        </p:nvSpPr>
        <p:spPr>
          <a:xfrm>
            <a:off x="1091080" y="5500632"/>
            <a:ext cx="13716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6" name="Google Shape;36;p20"/>
          <p:cNvSpPr/>
          <p:nvPr/>
        </p:nvSpPr>
        <p:spPr>
          <a:xfrm>
            <a:off x="1664208" y="5788152"/>
            <a:ext cx="27432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7" name="Google Shape;37;p20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8" name="Google Shape;38;p20"/>
          <p:cNvSpPr txBox="1"/>
          <p:nvPr>
            <p:ph idx="12" type="sldNum"/>
          </p:nvPr>
        </p:nvSpPr>
        <p:spPr>
          <a:xfrm>
            <a:off x="1325544" y="4928702"/>
            <a:ext cx="6096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showMasterSp="0" type="secHead">
  <p:cSld name="SECTION_HEADER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2286000" y="2895600"/>
            <a:ext cx="6172200" cy="20535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Schoolbook"/>
              <a:buNone/>
              <a:defRPr b="1" sz="3000" cap="small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" type="body"/>
          </p:nvPr>
        </p:nvSpPr>
        <p:spPr>
          <a:xfrm>
            <a:off x="2286000" y="5010150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52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0" type="dt"/>
          </p:nvPr>
        </p:nvSpPr>
        <p:spPr>
          <a:xfrm rot="5400000">
            <a:off x="7763256" y="1170432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1" type="ftr"/>
          </p:nvPr>
        </p:nvSpPr>
        <p:spPr>
          <a:xfrm rot="5400000">
            <a:off x="7077456" y="4178808"/>
            <a:ext cx="3657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3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5" name="Google Shape;55;p23"/>
          <p:cNvSpPr/>
          <p:nvPr/>
        </p:nvSpPr>
        <p:spPr>
          <a:xfrm>
            <a:off x="276336" y="0"/>
            <a:ext cx="104664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6" name="Google Shape;56;p23"/>
          <p:cNvSpPr/>
          <p:nvPr/>
        </p:nvSpPr>
        <p:spPr>
          <a:xfrm>
            <a:off x="990600" y="0"/>
            <a:ext cx="181872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7" name="Google Shape;57;p23"/>
          <p:cNvSpPr/>
          <p:nvPr/>
        </p:nvSpPr>
        <p:spPr>
          <a:xfrm>
            <a:off x="1141320" y="0"/>
            <a:ext cx="230280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58" name="Google Shape;58;p23"/>
          <p:cNvCxnSpPr/>
          <p:nvPr/>
        </p:nvCxnSpPr>
        <p:spPr>
          <a:xfrm>
            <a:off x="106344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" name="Google Shape;59;p23"/>
          <p:cNvCxnSpPr/>
          <p:nvPr/>
        </p:nvCxnSpPr>
        <p:spPr>
          <a:xfrm>
            <a:off x="9144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2745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" name="Google Shape;60;p23"/>
          <p:cNvCxnSpPr/>
          <p:nvPr/>
        </p:nvCxnSpPr>
        <p:spPr>
          <a:xfrm>
            <a:off x="85411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" name="Google Shape;61;p23"/>
          <p:cNvCxnSpPr/>
          <p:nvPr/>
        </p:nvCxnSpPr>
        <p:spPr>
          <a:xfrm>
            <a:off x="1726640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23"/>
          <p:cNvCxnSpPr/>
          <p:nvPr/>
        </p:nvCxnSpPr>
        <p:spPr>
          <a:xfrm>
            <a:off x="1066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23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4" name="Google Shape;64;p23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5" name="Google Shape;65;p23"/>
          <p:cNvSpPr/>
          <p:nvPr/>
        </p:nvSpPr>
        <p:spPr>
          <a:xfrm>
            <a:off x="1324704" y="4866752"/>
            <a:ext cx="641424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6" name="Google Shape;66;p23"/>
          <p:cNvSpPr/>
          <p:nvPr/>
        </p:nvSpPr>
        <p:spPr>
          <a:xfrm>
            <a:off x="1091080" y="5500632"/>
            <a:ext cx="13716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7" name="Google Shape;67;p23"/>
          <p:cNvSpPr/>
          <p:nvPr/>
        </p:nvSpPr>
        <p:spPr>
          <a:xfrm>
            <a:off x="1664208" y="5791200"/>
            <a:ext cx="27432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8" name="Google Shape;68;p23"/>
          <p:cNvSpPr/>
          <p:nvPr/>
        </p:nvSpPr>
        <p:spPr>
          <a:xfrm>
            <a:off x="1879040" y="4479888"/>
            <a:ext cx="36576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69" name="Google Shape;69;p23"/>
          <p:cNvCxnSpPr/>
          <p:nvPr/>
        </p:nvCxnSpPr>
        <p:spPr>
          <a:xfrm>
            <a:off x="9097944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23"/>
          <p:cNvSpPr txBox="1"/>
          <p:nvPr>
            <p:ph idx="12" type="sldNum"/>
          </p:nvPr>
        </p:nvSpPr>
        <p:spPr>
          <a:xfrm>
            <a:off x="1340616" y="4928702"/>
            <a:ext cx="6096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>
            <a:off x="457200" y="16002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2" type="body"/>
          </p:nvPr>
        </p:nvSpPr>
        <p:spPr>
          <a:xfrm>
            <a:off x="4270248" y="16002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>
            <a:off x="457200" y="273050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83" name="Google Shape;83;p25"/>
          <p:cNvSpPr txBox="1"/>
          <p:nvPr>
            <p:ph idx="1" type="body"/>
          </p:nvPr>
        </p:nvSpPr>
        <p:spPr>
          <a:xfrm>
            <a:off x="457200" y="2362200"/>
            <a:ext cx="3657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5"/>
          <p:cNvSpPr txBox="1"/>
          <p:nvPr>
            <p:ph idx="2" type="body"/>
          </p:nvPr>
        </p:nvSpPr>
        <p:spPr>
          <a:xfrm>
            <a:off x="4371975" y="2362200"/>
            <a:ext cx="3657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25"/>
          <p:cNvSpPr/>
          <p:nvPr>
            <p:ph idx="3" type="body"/>
          </p:nvPr>
        </p:nvSpPr>
        <p:spPr>
          <a:xfrm>
            <a:off x="457200" y="1569720"/>
            <a:ext cx="36576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5"/>
          <p:cNvSpPr/>
          <p:nvPr>
            <p:ph idx="4" type="body"/>
          </p:nvPr>
        </p:nvSpPr>
        <p:spPr>
          <a:xfrm>
            <a:off x="4343400" y="1569720"/>
            <a:ext cx="36576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6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6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91" name="Google Shape;91;p26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showMasterSp="0" type="objTx">
  <p:cSld name="OBJECT_WITH_CAPTION_TEXT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27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27"/>
          <p:cNvSpPr txBox="1"/>
          <p:nvPr>
            <p:ph type="title"/>
          </p:nvPr>
        </p:nvSpPr>
        <p:spPr>
          <a:xfrm rot="5400000">
            <a:off x="3371850" y="3200400"/>
            <a:ext cx="6309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b="1" sz="2000" cap="small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7"/>
          <p:cNvSpPr txBox="1"/>
          <p:nvPr>
            <p:ph idx="1" type="body"/>
          </p:nvPr>
        </p:nvSpPr>
        <p:spPr>
          <a:xfrm>
            <a:off x="6812280" y="274320"/>
            <a:ext cx="1527048" cy="498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84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12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cxnSp>
        <p:nvCxnSpPr>
          <p:cNvPr id="96" name="Google Shape;96;p27"/>
          <p:cNvCxnSpPr/>
          <p:nvPr/>
        </p:nvCxnSpPr>
        <p:spPr>
          <a:xfrm>
            <a:off x="62484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27"/>
          <p:cNvCxnSpPr/>
          <p:nvPr/>
        </p:nvCxnSpPr>
        <p:spPr>
          <a:xfrm>
            <a:off x="6192296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" name="Google Shape;98;p27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27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00" name="Google Shape;100;p27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" name="Google Shape;101;p27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2" name="Google Shape;102;p27"/>
          <p:cNvSpPr txBox="1"/>
          <p:nvPr>
            <p:ph idx="2" type="body"/>
          </p:nvPr>
        </p:nvSpPr>
        <p:spPr>
          <a:xfrm>
            <a:off x="304800" y="274320"/>
            <a:ext cx="5638800" cy="6327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105" name="Google Shape;105;p27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showMasterSp="0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28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28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9" name="Google Shape;109;p28"/>
          <p:cNvSpPr txBox="1"/>
          <p:nvPr>
            <p:ph type="title"/>
          </p:nvPr>
        </p:nvSpPr>
        <p:spPr>
          <a:xfrm rot="5400000">
            <a:off x="3350133" y="3200400"/>
            <a:ext cx="6309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/>
          <p:nvPr>
            <p:ph idx="2" type="pic"/>
          </p:nvPr>
        </p:nvSpPr>
        <p:spPr>
          <a:xfrm>
            <a:off x="0" y="0"/>
            <a:ext cx="6172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6765798" y="264795"/>
            <a:ext cx="1524000" cy="4956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SzPts val="840"/>
              <a:buFont typeface="Century Schoolbook"/>
              <a:buNone/>
              <a:defRPr sz="1200"/>
            </a:lvl1pPr>
            <a:lvl2pPr indent="-289560" lvl="1" marL="914400" algn="l">
              <a:spcBef>
                <a:spcPts val="400"/>
              </a:spcBef>
              <a:spcAft>
                <a:spcPts val="0"/>
              </a:spcAft>
              <a:buSzPts val="960"/>
              <a:buChar char="⚫"/>
              <a:defRPr sz="1200"/>
            </a:lvl2pPr>
            <a:lvl3pPr indent="-266700" lvl="2" marL="1371600" algn="l">
              <a:spcBef>
                <a:spcPts val="200"/>
              </a:spcBef>
              <a:spcAft>
                <a:spcPts val="0"/>
              </a:spcAft>
              <a:buSzPts val="600"/>
              <a:buChar char="🞆"/>
              <a:defRPr sz="1000"/>
            </a:lvl3pPr>
            <a:lvl4pPr indent="-262889" lvl="3" marL="1828800" algn="l">
              <a:spcBef>
                <a:spcPts val="180"/>
              </a:spcBef>
              <a:spcAft>
                <a:spcPts val="0"/>
              </a:spcAft>
              <a:buSzPts val="540"/>
              <a:buChar char="🞆"/>
              <a:defRPr sz="900"/>
            </a:lvl4pPr>
            <a:lvl5pPr indent="-267461" lvl="4" marL="2286000" algn="l">
              <a:spcBef>
                <a:spcPts val="180"/>
              </a:spcBef>
              <a:spcAft>
                <a:spcPts val="0"/>
              </a:spcAft>
              <a:buSzPts val="612"/>
              <a:buChar char="⚫"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cxnSp>
        <p:nvCxnSpPr>
          <p:cNvPr id="112" name="Google Shape;112;p28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28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14" name="Google Shape;114;p28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28"/>
          <p:cNvCxnSpPr/>
          <p:nvPr/>
        </p:nvCxnSpPr>
        <p:spPr>
          <a:xfrm>
            <a:off x="62484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28"/>
          <p:cNvCxnSpPr/>
          <p:nvPr/>
        </p:nvCxnSpPr>
        <p:spPr>
          <a:xfrm>
            <a:off x="6192296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28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8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119" name="Google Shape;119;p28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9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9"/>
          <p:cNvSpPr txBox="1"/>
          <p:nvPr>
            <p:ph idx="1" type="body"/>
          </p:nvPr>
        </p:nvSpPr>
        <p:spPr>
          <a:xfrm rot="5400000">
            <a:off x="1754124" y="303276"/>
            <a:ext cx="4873752" cy="7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29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9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9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 txBox="1"/>
          <p:nvPr>
            <p:ph type="title"/>
          </p:nvPr>
        </p:nvSpPr>
        <p:spPr>
          <a:xfrm rot="5400000">
            <a:off x="4541838" y="2362202"/>
            <a:ext cx="5851525" cy="16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30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0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9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" name="Google Shape;7;p19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9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528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🞆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35280" lvl="1" marL="914400" marR="0" rtl="0" algn="l"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29718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DE7530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29718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FEC2AC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297688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BBC9E9"/>
              </a:buClr>
              <a:buSzPts val="1088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281939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FEC2AC"/>
              </a:buClr>
              <a:buSzPts val="840"/>
              <a:buFont typeface="Noto Sans Symbols"/>
              <a:buChar char="⚪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DE7530"/>
              </a:buClr>
              <a:buSzPts val="14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cxnSp>
        <p:nvCxnSpPr>
          <p:cNvPr id="11" name="Google Shape;11;p19"/>
          <p:cNvCxnSpPr/>
          <p:nvPr/>
        </p:nvCxnSpPr>
        <p:spPr>
          <a:xfrm>
            <a:off x="76200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19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9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4" name="Google Shape;14;p19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p19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5.jpg"/><Relationship Id="rId5" Type="http://schemas.openxmlformats.org/officeDocument/2006/relationships/image" Target="../media/image4.png"/><Relationship Id="rId6" Type="http://schemas.openxmlformats.org/officeDocument/2006/relationships/image" Target="../media/image3.jpg"/><Relationship Id="rId7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"/>
          <p:cNvSpPr txBox="1"/>
          <p:nvPr>
            <p:ph type="ctrTitle"/>
          </p:nvPr>
        </p:nvSpPr>
        <p:spPr>
          <a:xfrm>
            <a:off x="1313163" y="836712"/>
            <a:ext cx="7632848" cy="15516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lang="es-CO" sz="4800">
                <a:latin typeface="Cambria"/>
                <a:ea typeface="Cambria"/>
                <a:cs typeface="Cambria"/>
                <a:sym typeface="Cambria"/>
              </a:rPr>
              <a:t>MÉTODOS DE DIRECCIÓN Y DE TRABAJO</a:t>
            </a:r>
            <a:endParaRPr/>
          </a:p>
        </p:txBody>
      </p:sp>
      <p:pic>
        <p:nvPicPr>
          <p:cNvPr descr="https://scontent.feoh3-1.fna.fbcdn.net/v/t1.0-9/99123342_2916572791787318_1920622423158292480_n.jpg?_nc_cat=111&amp;_nc_sid=09cbfe&amp;_nc_eui2=AeFr5AxCYAkIUa-4CiI3_yvP5hhfpJhXu_rmGF-kmFe7-gB1Gc3Ow50K4jcnihNLCnyBWA62jh4hBIytSFYpj4R1&amp;_nc_ohc=M-k0paD600MAX_9qKNU&amp;_nc_ht=scontent.feoh3-1.fna&amp;oh=162c3831cd768a2637c2933300192b49&amp;oe=5F5304E5" id="137" name="Google Shape;137;p1"/>
          <p:cNvPicPr preferRelativeResize="0"/>
          <p:nvPr/>
        </p:nvPicPr>
        <p:blipFill rotWithShape="1">
          <a:blip r:embed="rId3">
            <a:alphaModFix/>
          </a:blip>
          <a:srcRect b="9872" l="13427" r="11841" t="0"/>
          <a:stretch/>
        </p:blipFill>
        <p:spPr>
          <a:xfrm>
            <a:off x="4374665" y="2780928"/>
            <a:ext cx="1565753" cy="18883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content.feoh3-1.fna.fbcdn.net/v/t1.0-9/s960x960/105587304_3008861722558424_8676836029655591304_o.jpg?_nc_cat=105&amp;_nc_sid=e3f864&amp;_nc_eui2=AeHUtFE2KRqT-f4lUmys16S3Q1nmlA3QLWFDWeaUDdAtYeLKreG3TNH-lBiwEvR2eQiBmupNR1FrSurL9y4h1a3f&amp;_nc_ohc=WSry7alMAdEAX8vjNK5&amp;_nc_ht=scontent.feoh3-1.fna&amp;_nc_tp=7&amp;oh=939d7d71342e48545718b8dcf72a11b9&amp;oe=5F520339" id="138" name="Google Shape;138;p1"/>
          <p:cNvPicPr preferRelativeResize="0"/>
          <p:nvPr/>
        </p:nvPicPr>
        <p:blipFill rotWithShape="1">
          <a:blip r:embed="rId4">
            <a:alphaModFix/>
          </a:blip>
          <a:srcRect b="83734" l="10217" r="17044" t="5372"/>
          <a:stretch/>
        </p:blipFill>
        <p:spPr>
          <a:xfrm>
            <a:off x="2267744" y="5046525"/>
            <a:ext cx="6725290" cy="354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dminis\Pictures\obreros.jpg" id="143" name="Google Shape;14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4248" y="1431466"/>
            <a:ext cx="2013081" cy="1410526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C:\Users\Adminis\Pictures\obreros calle.jpg" id="144" name="Google Shape;14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6996" y="2020649"/>
            <a:ext cx="2285378" cy="152081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5" name="Google Shape;14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584" y="1608633"/>
            <a:ext cx="2195661" cy="1860823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C:\Users\Adminis\Pictures\obreros 3.jpg" id="146" name="Google Shape;14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32040" y="1203668"/>
            <a:ext cx="2091049" cy="1453628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http://www.rebelion.org/imagenes/135354_1.jpg" id="147" name="Google Shape;147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78111" y="896620"/>
            <a:ext cx="1374097" cy="1670635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8" name="Google Shape;148;p2"/>
          <p:cNvSpPr txBox="1"/>
          <p:nvPr/>
        </p:nvSpPr>
        <p:spPr>
          <a:xfrm>
            <a:off x="793687" y="1246800"/>
            <a:ext cx="16738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O" sz="1800" u="none" cap="none" strike="noStrik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Burguesía</a:t>
            </a:r>
            <a:endParaRPr/>
          </a:p>
        </p:txBody>
      </p:sp>
      <p:grpSp>
        <p:nvGrpSpPr>
          <p:cNvPr id="149" name="Google Shape;149;p2"/>
          <p:cNvGrpSpPr/>
          <p:nvPr/>
        </p:nvGrpSpPr>
        <p:grpSpPr>
          <a:xfrm>
            <a:off x="654323" y="3397448"/>
            <a:ext cx="3039093" cy="3199904"/>
            <a:chOff x="28625" y="0"/>
            <a:chExt cx="3039093" cy="3199904"/>
          </a:xfrm>
        </p:grpSpPr>
        <p:sp>
          <p:nvSpPr>
            <p:cNvPr id="150" name="Google Shape;150;p2"/>
            <p:cNvSpPr/>
            <p:nvPr/>
          </p:nvSpPr>
          <p:spPr>
            <a:xfrm>
              <a:off x="28625" y="0"/>
              <a:ext cx="3039093" cy="799976"/>
            </a:xfrm>
            <a:prstGeom prst="roundRect">
              <a:avLst>
                <a:gd fmla="val 10000" name="adj"/>
              </a:avLst>
            </a:pr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52055" y="23430"/>
              <a:ext cx="2992233" cy="7531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Punto de vista</a:t>
              </a: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 rot="5400000">
              <a:off x="1398176" y="819975"/>
              <a:ext cx="299991" cy="35998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EC2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"/>
            <p:cNvSpPr txBox="1"/>
            <p:nvPr/>
          </p:nvSpPr>
          <p:spPr>
            <a:xfrm>
              <a:off x="1440176" y="849974"/>
              <a:ext cx="215993" cy="209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entury Schoolbook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28625" y="1199964"/>
              <a:ext cx="3039093" cy="799976"/>
            </a:xfrm>
            <a:prstGeom prst="roundRect">
              <a:avLst>
                <a:gd fmla="val 10000" name="adj"/>
              </a:avLst>
            </a:pr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"/>
            <p:cNvSpPr txBox="1"/>
            <p:nvPr/>
          </p:nvSpPr>
          <p:spPr>
            <a:xfrm>
              <a:off x="52055" y="1223394"/>
              <a:ext cx="2992233" cy="7531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Idealismo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Subjetivismo</a:t>
              </a: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 rot="5400000">
              <a:off x="1398176" y="2019939"/>
              <a:ext cx="299991" cy="35998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EC2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"/>
            <p:cNvSpPr txBox="1"/>
            <p:nvPr/>
          </p:nvSpPr>
          <p:spPr>
            <a:xfrm>
              <a:off x="1440176" y="2049938"/>
              <a:ext cx="215993" cy="209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entury Schoolbook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28625" y="2399928"/>
              <a:ext cx="3039093" cy="799976"/>
            </a:xfrm>
            <a:prstGeom prst="roundRect">
              <a:avLst>
                <a:gd fmla="val 10000" name="adj"/>
              </a:avLst>
            </a:pr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"/>
            <p:cNvSpPr txBox="1"/>
            <p:nvPr/>
          </p:nvSpPr>
          <p:spPr>
            <a:xfrm>
              <a:off x="52055" y="2423358"/>
              <a:ext cx="2992233" cy="7531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Método de trabajo burgués</a:t>
              </a:r>
              <a:endParaRPr/>
            </a:p>
          </p:txBody>
        </p:sp>
      </p:grpSp>
      <p:grpSp>
        <p:nvGrpSpPr>
          <p:cNvPr id="160" name="Google Shape;160;p2"/>
          <p:cNvGrpSpPr/>
          <p:nvPr/>
        </p:nvGrpSpPr>
        <p:grpSpPr>
          <a:xfrm>
            <a:off x="5184422" y="3397448"/>
            <a:ext cx="2870525" cy="3199904"/>
            <a:chOff x="112909" y="0"/>
            <a:chExt cx="2870525" cy="3199904"/>
          </a:xfrm>
        </p:grpSpPr>
        <p:sp>
          <p:nvSpPr>
            <p:cNvPr id="161" name="Google Shape;161;p2"/>
            <p:cNvSpPr/>
            <p:nvPr/>
          </p:nvSpPr>
          <p:spPr>
            <a:xfrm>
              <a:off x="112909" y="0"/>
              <a:ext cx="2870525" cy="799976"/>
            </a:xfrm>
            <a:prstGeom prst="roundRect">
              <a:avLst>
                <a:gd fmla="val 10000" name="adj"/>
              </a:avLst>
            </a:pr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"/>
            <p:cNvSpPr txBox="1"/>
            <p:nvPr/>
          </p:nvSpPr>
          <p:spPr>
            <a:xfrm>
              <a:off x="136339" y="23430"/>
              <a:ext cx="2823665" cy="7531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ahoma"/>
                <a:buNone/>
              </a:pPr>
              <a:r>
                <a:rPr lang="es-CO" sz="19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Punto de vista</a:t>
              </a: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 rot="5400000">
              <a:off x="1398176" y="819975"/>
              <a:ext cx="299991" cy="35998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EC2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"/>
            <p:cNvSpPr txBox="1"/>
            <p:nvPr/>
          </p:nvSpPr>
          <p:spPr>
            <a:xfrm>
              <a:off x="1440176" y="849974"/>
              <a:ext cx="215993" cy="209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entury Schoolbook"/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12909" y="1199964"/>
              <a:ext cx="2870525" cy="799976"/>
            </a:xfrm>
            <a:prstGeom prst="roundRect">
              <a:avLst>
                <a:gd fmla="val 10000" name="adj"/>
              </a:avLst>
            </a:pr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 txBox="1"/>
            <p:nvPr/>
          </p:nvSpPr>
          <p:spPr>
            <a:xfrm>
              <a:off x="136339" y="1223394"/>
              <a:ext cx="2823665" cy="7531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ahoma"/>
                <a:buNone/>
              </a:pPr>
              <a:r>
                <a:rPr lang="es-CO" sz="19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Materialismo dialectico</a:t>
              </a: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 rot="5400000">
              <a:off x="1398176" y="2019939"/>
              <a:ext cx="299991" cy="35998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EC2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"/>
            <p:cNvSpPr txBox="1"/>
            <p:nvPr/>
          </p:nvSpPr>
          <p:spPr>
            <a:xfrm>
              <a:off x="1440176" y="2049938"/>
              <a:ext cx="215993" cy="209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entury Schoolbook"/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12909" y="2399928"/>
              <a:ext cx="2870525" cy="799976"/>
            </a:xfrm>
            <a:prstGeom prst="roundRect">
              <a:avLst>
                <a:gd fmla="val 10000" name="adj"/>
              </a:avLst>
            </a:pr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136339" y="2423358"/>
              <a:ext cx="2823665" cy="7531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ahoma"/>
                <a:buNone/>
              </a:pPr>
              <a:r>
                <a:rPr lang="es-CO" sz="19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Método de proletario</a:t>
              </a:r>
              <a:endParaRPr/>
            </a:p>
          </p:txBody>
        </p:sp>
      </p:grpSp>
      <p:sp>
        <p:nvSpPr>
          <p:cNvPr id="171" name="Google Shape;171;p2"/>
          <p:cNvSpPr txBox="1"/>
          <p:nvPr/>
        </p:nvSpPr>
        <p:spPr>
          <a:xfrm>
            <a:off x="6757706" y="1173471"/>
            <a:ext cx="16738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Proletariado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35496" y="148570"/>
            <a:ext cx="874846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0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LA SOCIEDAD SE DIVIDE EN CLASES</a:t>
            </a:r>
            <a:endParaRPr/>
          </a:p>
        </p:txBody>
      </p:sp>
      <p:sp>
        <p:nvSpPr>
          <p:cNvPr id="173" name="Google Shape;173;p2"/>
          <p:cNvSpPr/>
          <p:nvPr/>
        </p:nvSpPr>
        <p:spPr>
          <a:xfrm>
            <a:off x="3752208" y="1358136"/>
            <a:ext cx="125184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5400">
                <a:solidFill>
                  <a:schemeClr val="accent6"/>
                </a:solidFill>
                <a:latin typeface="Tahoma"/>
                <a:ea typeface="Tahoma"/>
                <a:cs typeface="Tahoma"/>
                <a:sym typeface="Tahoma"/>
              </a:rPr>
              <a:t>vs</a:t>
            </a:r>
            <a:endParaRPr b="1" sz="5400" cap="none">
              <a:solidFill>
                <a:schemeClr val="accent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>
            <p:ph type="title"/>
          </p:nvPr>
        </p:nvSpPr>
        <p:spPr>
          <a:xfrm>
            <a:off x="9578" y="1268760"/>
            <a:ext cx="8640960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Algunos aspectos de dirección y de trabajo</a:t>
            </a:r>
            <a:endParaRPr/>
          </a:p>
        </p:txBody>
      </p:sp>
      <p:sp>
        <p:nvSpPr>
          <p:cNvPr id="179" name="Google Shape;179;p3"/>
          <p:cNvSpPr txBox="1"/>
          <p:nvPr>
            <p:ph idx="1" type="body"/>
          </p:nvPr>
        </p:nvSpPr>
        <p:spPr>
          <a:xfrm>
            <a:off x="683568" y="2060848"/>
            <a:ext cx="7467600" cy="3412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b="1" lang="es-CO" sz="3600">
                <a:latin typeface="Cambria"/>
                <a:ea typeface="Cambria"/>
                <a:cs typeface="Cambria"/>
                <a:sym typeface="Cambria"/>
              </a:rPr>
              <a:t>CONOCER LA REALIDAD </a:t>
            </a:r>
            <a:endParaRPr/>
          </a:p>
          <a:p>
            <a:pPr indent="-114300" lvl="0" marL="274320" rtl="0" algn="l">
              <a:spcBef>
                <a:spcPts val="6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3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SzPts val="2520"/>
              <a:buNone/>
            </a:pPr>
            <a:r>
              <a:rPr lang="es-CO" sz="3600">
                <a:latin typeface="Cambria"/>
                <a:ea typeface="Cambria"/>
                <a:cs typeface="Cambria"/>
                <a:sym typeface="Cambria"/>
              </a:rPr>
              <a:t>Debemos tener presente que sin investigar y conocer la realidad es imposible dirigir con acierto la lucha social.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"/>
          <p:cNvSpPr txBox="1"/>
          <p:nvPr>
            <p:ph type="title"/>
          </p:nvPr>
        </p:nvSpPr>
        <p:spPr>
          <a:xfrm>
            <a:off x="107504" y="260648"/>
            <a:ext cx="8640960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Conocer la realidad obliga a:</a:t>
            </a:r>
            <a:endParaRPr/>
          </a:p>
        </p:txBody>
      </p:sp>
      <p:grpSp>
        <p:nvGrpSpPr>
          <p:cNvPr id="185" name="Google Shape;185;p4"/>
          <p:cNvGrpSpPr/>
          <p:nvPr/>
        </p:nvGrpSpPr>
        <p:grpSpPr>
          <a:xfrm>
            <a:off x="2161383" y="672208"/>
            <a:ext cx="5161631" cy="5447494"/>
            <a:chOff x="1405807" y="-207709"/>
            <a:chExt cx="5161631" cy="5447494"/>
          </a:xfrm>
        </p:grpSpPr>
        <p:sp>
          <p:nvSpPr>
            <p:cNvPr id="186" name="Google Shape;186;p4"/>
            <p:cNvSpPr/>
            <p:nvPr/>
          </p:nvSpPr>
          <p:spPr>
            <a:xfrm>
              <a:off x="3319568" y="2203444"/>
              <a:ext cx="2693099" cy="2693099"/>
            </a:xfrm>
            <a:custGeom>
              <a:rect b="b" l="l" r="r" t="t"/>
              <a:pathLst>
                <a:path extrusionOk="0" h="120000" w="12000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4"/>
            <p:cNvSpPr txBox="1"/>
            <p:nvPr/>
          </p:nvSpPr>
          <p:spPr>
            <a:xfrm>
              <a:off x="3861001" y="2834290"/>
              <a:ext cx="1610233" cy="1384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ahoma"/>
                <a:buNone/>
              </a:pPr>
              <a:r>
                <a:rPr lang="es-CO" sz="20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Planificar el trabajo y practicar</a:t>
              </a: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1752674" y="1566894"/>
              <a:ext cx="1958617" cy="1958617"/>
            </a:xfrm>
            <a:custGeom>
              <a:rect b="b" l="l" r="r" t="t"/>
              <a:pathLst>
                <a:path extrusionOk="0" h="120000" w="12000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4"/>
            <p:cNvSpPr txBox="1"/>
            <p:nvPr/>
          </p:nvSpPr>
          <p:spPr>
            <a:xfrm>
              <a:off x="2245762" y="2062962"/>
              <a:ext cx="972441" cy="966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s-CO" sz="16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Análisis, síntesis y practicar</a:t>
              </a: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 rot="-900000">
              <a:off x="2879949" y="215647"/>
              <a:ext cx="1919045" cy="1919045"/>
            </a:xfrm>
            <a:custGeom>
              <a:rect b="b" l="l" r="r" t="t"/>
              <a:pathLst>
                <a:path extrusionOk="0" h="120000" w="12000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3300852" y="636550"/>
              <a:ext cx="1077239" cy="10772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s-CO" sz="16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Investigar y practicar </a:t>
              </a: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120272" y="1792619"/>
              <a:ext cx="3447166" cy="3447166"/>
            </a:xfrm>
            <a:custGeom>
              <a:rect b="b" l="l" r="r" t="t"/>
              <a:pathLst>
                <a:path extrusionOk="0" h="120000" w="120000">
                  <a:moveTo>
                    <a:pt x="53962" y="4075"/>
                  </a:moveTo>
                  <a:lnTo>
                    <a:pt x="53962" y="4075"/>
                  </a:lnTo>
                  <a:cubicBezTo>
                    <a:pt x="77221" y="1564"/>
                    <a:pt x="99606" y="13711"/>
                    <a:pt x="110178" y="34580"/>
                  </a:cubicBezTo>
                  <a:cubicBezTo>
                    <a:pt x="120751" y="55449"/>
                    <a:pt x="117303" y="80682"/>
                    <a:pt x="101519" y="97950"/>
                  </a:cubicBezTo>
                  <a:lnTo>
                    <a:pt x="104062" y="100692"/>
                  </a:lnTo>
                  <a:lnTo>
                    <a:pt x="96333" y="99185"/>
                  </a:lnTo>
                  <a:lnTo>
                    <a:pt x="95138" y="91068"/>
                  </a:lnTo>
                  <a:lnTo>
                    <a:pt x="97680" y="93809"/>
                  </a:lnTo>
                  <a:cubicBezTo>
                    <a:pt x="111684" y="78202"/>
                    <a:pt x="114617" y="55576"/>
                    <a:pt x="105054" y="36914"/>
                  </a:cubicBezTo>
                  <a:cubicBezTo>
                    <a:pt x="95492" y="18252"/>
                    <a:pt x="75414" y="7417"/>
                    <a:pt x="54566" y="9668"/>
                  </a:cubicBezTo>
                  <a:close/>
                </a:path>
              </a:pathLst>
            </a:custGeom>
            <a:solidFill>
              <a:srgbClr val="FEC2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1405807" y="1130512"/>
              <a:ext cx="2504582" cy="2504582"/>
            </a:xfrm>
            <a:custGeom>
              <a:rect b="b" l="l" r="r" t="t"/>
              <a:pathLst>
                <a:path extrusionOk="0" h="120000" w="12000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FEC2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2405805" y="-207709"/>
              <a:ext cx="2700444" cy="2700444"/>
            </a:xfrm>
            <a:custGeom>
              <a:rect b="b" l="l" r="r" t="t"/>
              <a:pathLst>
                <a:path extrusionOk="0" h="120000" w="12000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FEC2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4"/>
          <p:cNvGrpSpPr/>
          <p:nvPr/>
        </p:nvGrpSpPr>
        <p:grpSpPr>
          <a:xfrm>
            <a:off x="1803213" y="4077072"/>
            <a:ext cx="2693099" cy="2693099"/>
            <a:chOff x="3319568" y="2203444"/>
            <a:chExt cx="2693099" cy="2693099"/>
          </a:xfrm>
        </p:grpSpPr>
        <p:sp>
          <p:nvSpPr>
            <p:cNvPr id="196" name="Google Shape;196;p4"/>
            <p:cNvSpPr/>
            <p:nvPr/>
          </p:nvSpPr>
          <p:spPr>
            <a:xfrm>
              <a:off x="3319568" y="2203444"/>
              <a:ext cx="2693099" cy="2693099"/>
            </a:xfrm>
            <a:custGeom>
              <a:rect b="b" l="l" r="r" t="t"/>
              <a:pathLst>
                <a:path extrusionOk="0" h="120000" w="12000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3861001" y="2834290"/>
              <a:ext cx="1610233" cy="1384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Seguimiento</a:t>
              </a:r>
              <a:endParaRPr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98" name="Google Shape;198;p4"/>
          <p:cNvSpPr txBox="1"/>
          <p:nvPr/>
        </p:nvSpPr>
        <p:spPr>
          <a:xfrm>
            <a:off x="5053944" y="1456441"/>
            <a:ext cx="2016224" cy="246221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s-CO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Salir de las cuatro paredes</a:t>
            </a:r>
            <a:endParaRPr sz="10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99" name="Google Shape;199;p4"/>
          <p:cNvSpPr txBox="1"/>
          <p:nvPr/>
        </p:nvSpPr>
        <p:spPr>
          <a:xfrm>
            <a:off x="3923928" y="2996952"/>
            <a:ext cx="1800200" cy="40011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s-CO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Estudiar contradicciones y sus conexiones</a:t>
            </a:r>
            <a:endParaRPr sz="10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00" name="Google Shape;200;p4"/>
          <p:cNvSpPr txBox="1"/>
          <p:nvPr/>
        </p:nvSpPr>
        <p:spPr>
          <a:xfrm>
            <a:off x="5558000" y="4869160"/>
            <a:ext cx="1894320" cy="246221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s-CO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Elaborar un plan de trabajo</a:t>
            </a:r>
            <a:endParaRPr sz="10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01" name="Google Shape;201;p4"/>
          <p:cNvSpPr txBox="1"/>
          <p:nvPr/>
        </p:nvSpPr>
        <p:spPr>
          <a:xfrm>
            <a:off x="3059832" y="6070739"/>
            <a:ext cx="2088232" cy="246221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s-CO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Controlar el plan de trabajo</a:t>
            </a:r>
            <a:endParaRPr sz="10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"/>
          <p:cNvSpPr txBox="1"/>
          <p:nvPr>
            <p:ph type="title"/>
          </p:nvPr>
        </p:nvSpPr>
        <p:spPr>
          <a:xfrm>
            <a:off x="179512" y="764704"/>
            <a:ext cx="8640960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Planificación de las actividades</a:t>
            </a:r>
            <a:endParaRPr/>
          </a:p>
        </p:txBody>
      </p:sp>
      <p:sp>
        <p:nvSpPr>
          <p:cNvPr id="207" name="Google Shape;207;p5"/>
          <p:cNvSpPr txBox="1"/>
          <p:nvPr>
            <p:ph idx="1" type="body"/>
          </p:nvPr>
        </p:nvSpPr>
        <p:spPr>
          <a:xfrm>
            <a:off x="683568" y="1628800"/>
            <a:ext cx="7704856" cy="4248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ctr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s-CO">
                <a:latin typeface="Cambria"/>
                <a:ea typeface="Cambria"/>
                <a:cs typeface="Cambria"/>
                <a:sym typeface="Cambria"/>
              </a:rPr>
              <a:t>Proponernos objetivos que podamos alcanzar.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s-CO">
                <a:latin typeface="Cambria"/>
                <a:ea typeface="Cambria"/>
                <a:cs typeface="Cambria"/>
                <a:sym typeface="Cambria"/>
              </a:rPr>
              <a:t>Definir cual es la tarea principal y cuáles las secundarias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s-CO">
                <a:latin typeface="Cambria"/>
                <a:ea typeface="Cambria"/>
                <a:cs typeface="Cambria"/>
                <a:sym typeface="Cambria"/>
              </a:rPr>
              <a:t>Preparar las fuerzas, sabiendo cuales son las más firmes, que apoyo podemos conseguir y qué fuerzas podemos neutralizar.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s-CO">
                <a:latin typeface="Cambria"/>
                <a:ea typeface="Cambria"/>
                <a:cs typeface="Cambria"/>
                <a:sym typeface="Cambria"/>
              </a:rPr>
              <a:t>Tener claro las herramientas con que se cuenta.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s-CO">
                <a:latin typeface="Cambria"/>
                <a:ea typeface="Cambria"/>
                <a:cs typeface="Cambria"/>
                <a:sym typeface="Cambria"/>
              </a:rPr>
              <a:t>Definir para cada tarea responsables concretos y fechas precisas definiendo el aspecto cualitativo del trabajo (cuándo, quién, dónde, cuántos).</a:t>
            </a:r>
            <a:endParaRPr/>
          </a:p>
          <a:p>
            <a:pPr indent="-167640" lvl="0" marL="274320" rtl="0" algn="just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"/>
          <p:cNvSpPr txBox="1"/>
          <p:nvPr>
            <p:ph type="title"/>
          </p:nvPr>
        </p:nvSpPr>
        <p:spPr>
          <a:xfrm>
            <a:off x="107504" y="202630"/>
            <a:ext cx="8640960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Control del Trabajo</a:t>
            </a:r>
            <a:endParaRPr/>
          </a:p>
        </p:txBody>
      </p:sp>
      <p:sp>
        <p:nvSpPr>
          <p:cNvPr id="213" name="Google Shape;213;p6"/>
          <p:cNvSpPr txBox="1"/>
          <p:nvPr/>
        </p:nvSpPr>
        <p:spPr>
          <a:xfrm>
            <a:off x="333039" y="1484784"/>
            <a:ext cx="8064896" cy="4680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Debemos hacer seguimiento de las tareas.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Sistema de informes con fechas precisas y escritos.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Evaluaciones permanentes de la actividad y promover la lucha ideológica.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Reuniones de trabajo, estudio y discusión.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Preparar con anticipación cada reunión, con evaluaciones y conclusiones claras.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"/>
          <p:cNvSpPr txBox="1"/>
          <p:nvPr>
            <p:ph type="title"/>
          </p:nvPr>
        </p:nvSpPr>
        <p:spPr>
          <a:xfrm>
            <a:off x="179512" y="404664"/>
            <a:ext cx="8640960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Saber llegar a las bases </a:t>
            </a:r>
            <a:endParaRPr/>
          </a:p>
        </p:txBody>
      </p:sp>
      <p:sp>
        <p:nvSpPr>
          <p:cNvPr id="219" name="Google Shape;219;p7"/>
          <p:cNvSpPr txBox="1"/>
          <p:nvPr/>
        </p:nvSpPr>
        <p:spPr>
          <a:xfrm>
            <a:off x="779683" y="1340768"/>
            <a:ext cx="7560840" cy="144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20"/>
              <a:buFont typeface="Noto Sans Symbols"/>
              <a:buNone/>
            </a:pPr>
            <a:r>
              <a:rPr b="1" lang="es-CO" sz="3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Toda nuestra actuación se debe basar en apoyarnos sin reservas 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20"/>
              <a:buFont typeface="Noto Sans Symbols"/>
              <a:buNone/>
            </a:pPr>
            <a:r>
              <a:rPr b="1" lang="es-CO" sz="3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en las bases</a:t>
            </a:r>
            <a:endParaRPr/>
          </a:p>
        </p:txBody>
      </p:sp>
      <p:sp>
        <p:nvSpPr>
          <p:cNvPr id="220" name="Google Shape;220;p7"/>
          <p:cNvSpPr txBox="1"/>
          <p:nvPr>
            <p:ph idx="1" type="body"/>
          </p:nvPr>
        </p:nvSpPr>
        <p:spPr>
          <a:xfrm>
            <a:off x="522483" y="3429000"/>
            <a:ext cx="8075240" cy="3024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ctr">
              <a:spcBef>
                <a:spcPts val="0"/>
              </a:spcBef>
              <a:spcAft>
                <a:spcPts val="0"/>
              </a:spcAft>
              <a:buSzPts val="2240"/>
              <a:buChar char="🞆"/>
            </a:pPr>
            <a:r>
              <a:rPr lang="es-CO" sz="3200">
                <a:latin typeface="Cambria"/>
                <a:ea typeface="Cambria"/>
                <a:cs typeface="Cambria"/>
                <a:sym typeface="Cambria"/>
              </a:rPr>
              <a:t>Tres grupos de personas frente a cualquier tarea: activistas, medios y no activistas.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2240"/>
              <a:buChar char="🞆"/>
            </a:pPr>
            <a:r>
              <a:rPr lang="es-CO" sz="3200">
                <a:latin typeface="Cambria"/>
                <a:ea typeface="Cambria"/>
                <a:cs typeface="Cambria"/>
                <a:sym typeface="Cambria"/>
              </a:rPr>
              <a:t>De las bases a las bases.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2240"/>
              <a:buChar char="🞆"/>
            </a:pPr>
            <a:r>
              <a:rPr lang="es-CO" sz="3200">
                <a:latin typeface="Cambria"/>
                <a:ea typeface="Cambria"/>
                <a:cs typeface="Cambria"/>
                <a:sym typeface="Cambria"/>
              </a:rPr>
              <a:t>No quedarse solo adelante, no rezagarse.</a:t>
            </a:r>
            <a:endParaRPr/>
          </a:p>
          <a:p>
            <a:pPr indent="-167640" lvl="0" marL="274320" rtl="0" algn="l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 txBox="1"/>
          <p:nvPr>
            <p:ph type="title"/>
          </p:nvPr>
        </p:nvSpPr>
        <p:spPr>
          <a:xfrm>
            <a:off x="611560" y="548680"/>
            <a:ext cx="8136904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En el trabajo práctico</a:t>
            </a:r>
            <a:endParaRPr/>
          </a:p>
        </p:txBody>
      </p:sp>
      <p:sp>
        <p:nvSpPr>
          <p:cNvPr id="226" name="Google Shape;226;p8"/>
          <p:cNvSpPr txBox="1"/>
          <p:nvPr>
            <p:ph idx="1" type="body"/>
          </p:nvPr>
        </p:nvSpPr>
        <p:spPr>
          <a:xfrm>
            <a:off x="539552" y="1412776"/>
            <a:ext cx="7704856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ctr">
              <a:spcBef>
                <a:spcPts val="0"/>
              </a:spcBef>
              <a:spcAft>
                <a:spcPts val="0"/>
              </a:spcAft>
              <a:buSzPts val="1960"/>
              <a:buChar char="🞆"/>
            </a:pPr>
            <a:r>
              <a:rPr lang="es-CO" sz="2800">
                <a:latin typeface="Cambria"/>
                <a:ea typeface="Cambria"/>
                <a:cs typeface="Cambria"/>
                <a:sym typeface="Cambria"/>
              </a:rPr>
              <a:t>Garantizar la convocatoria a las bases.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960"/>
              <a:buChar char="🞆"/>
            </a:pPr>
            <a:r>
              <a:rPr lang="es-CO" sz="2800">
                <a:latin typeface="Cambria"/>
                <a:ea typeface="Cambria"/>
                <a:cs typeface="Cambria"/>
                <a:sym typeface="Cambria"/>
              </a:rPr>
              <a:t>Abrir la brecha.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960"/>
              <a:buChar char="🞆"/>
            </a:pPr>
            <a:r>
              <a:rPr lang="es-CO" sz="2800">
                <a:latin typeface="Cambria"/>
                <a:ea typeface="Cambria"/>
                <a:cs typeface="Cambria"/>
                <a:sym typeface="Cambria"/>
              </a:rPr>
              <a:t>Dar responsabilidades de acuerdo a las capacidades de los compañeros, pero ser exigentes a fin de evitar el desinterés y el desgano.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960"/>
              <a:buChar char="🞆"/>
            </a:pPr>
            <a:r>
              <a:rPr lang="es-CO" sz="2800">
                <a:latin typeface="Cambria"/>
                <a:ea typeface="Cambria"/>
                <a:cs typeface="Cambria"/>
                <a:sym typeface="Cambria"/>
              </a:rPr>
              <a:t>Mantener una actividad permanente.</a:t>
            </a:r>
            <a:endParaRPr/>
          </a:p>
          <a:p>
            <a:pPr indent="-274320" lvl="0" marL="274320" rtl="0" algn="ctr">
              <a:spcBef>
                <a:spcPts val="600"/>
              </a:spcBef>
              <a:spcAft>
                <a:spcPts val="0"/>
              </a:spcAft>
              <a:buSzPts val="1960"/>
              <a:buChar char="🞆"/>
            </a:pPr>
            <a:r>
              <a:rPr lang="es-CO" sz="2800">
                <a:latin typeface="Cambria"/>
                <a:ea typeface="Cambria"/>
                <a:cs typeface="Cambria"/>
                <a:sym typeface="Cambria"/>
              </a:rPr>
              <a:t>No descuidar ninguna tarea, hacer varias tareas a la vez.</a:t>
            </a:r>
            <a:endParaRPr/>
          </a:p>
          <a:p>
            <a:pPr indent="-167640" lvl="0" marL="274320" rtl="0" algn="just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 txBox="1"/>
          <p:nvPr>
            <p:ph type="title"/>
          </p:nvPr>
        </p:nvSpPr>
        <p:spPr>
          <a:xfrm>
            <a:off x="107504" y="260648"/>
            <a:ext cx="8640960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En el trabajo práctico</a:t>
            </a:r>
            <a:endParaRPr/>
          </a:p>
        </p:txBody>
      </p:sp>
      <p:sp>
        <p:nvSpPr>
          <p:cNvPr id="232" name="Google Shape;232;p9"/>
          <p:cNvSpPr txBox="1"/>
          <p:nvPr/>
        </p:nvSpPr>
        <p:spPr>
          <a:xfrm>
            <a:off x="808895" y="1124744"/>
            <a:ext cx="6984776" cy="4104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Mantener la dirección del movimiento, firme en el cumplimiento de los planes y no descuidar el objetivo central.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Conocimiento cuantitativo de todo, recursos, personas, tiempo, etc.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Golpear cuando menos lo espere el enemigo y ser contundentes.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Avanzar por partes, no pretender solucionarlo todo de una vez.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🞆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Saber retirarse oportuna y ordenadamente.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"/>
          <p:cNvSpPr txBox="1"/>
          <p:nvPr>
            <p:ph type="title"/>
          </p:nvPr>
        </p:nvSpPr>
        <p:spPr>
          <a:xfrm>
            <a:off x="28400" y="1844824"/>
            <a:ext cx="8928992" cy="72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mbria"/>
              <a:buNone/>
            </a:pPr>
            <a:r>
              <a:rPr b="1" lang="es-CO" sz="4400">
                <a:latin typeface="Cambria"/>
                <a:ea typeface="Cambria"/>
                <a:cs typeface="Cambria"/>
                <a:sym typeface="Cambria"/>
              </a:rPr>
              <a:t>DIRIGIR NO ES SOLO DAR ÓRDENES,</a:t>
            </a:r>
            <a:br>
              <a:rPr b="1" lang="es-CO" sz="4400">
                <a:latin typeface="Cambria"/>
                <a:ea typeface="Cambria"/>
                <a:cs typeface="Cambria"/>
                <a:sym typeface="Cambria"/>
              </a:rPr>
            </a:br>
            <a:r>
              <a:rPr b="1" lang="es-CO" sz="4400">
                <a:latin typeface="Cambria"/>
                <a:ea typeface="Cambria"/>
                <a:cs typeface="Cambria"/>
                <a:sym typeface="Cambria"/>
              </a:rPr>
              <a:t>ES TAMBIÉN TRABAJAR</a:t>
            </a:r>
            <a:endParaRPr/>
          </a:p>
        </p:txBody>
      </p:sp>
      <p:sp>
        <p:nvSpPr>
          <p:cNvPr id="238" name="Google Shape;238;p10"/>
          <p:cNvSpPr txBox="1"/>
          <p:nvPr/>
        </p:nvSpPr>
        <p:spPr>
          <a:xfrm>
            <a:off x="395536" y="2996952"/>
            <a:ext cx="8064896" cy="1656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60"/>
              <a:buFont typeface="Noto Sans Symbols"/>
              <a:buNone/>
            </a:pPr>
            <a:r>
              <a:rPr lang="es-CO" sz="4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DIRIGIR TRABAJANDO. 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3360"/>
              <a:buFont typeface="Noto Sans Symbols"/>
              <a:buNone/>
            </a:pPr>
            <a:r>
              <a:rPr lang="es-CO" sz="4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 el único método correcto para evitar el burocratismo</a:t>
            </a:r>
            <a:endParaRPr/>
          </a:p>
          <a:p>
            <a:pPr indent="0" lvl="0" marL="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 txBox="1"/>
          <p:nvPr/>
        </p:nvSpPr>
        <p:spPr>
          <a:xfrm>
            <a:off x="683568" y="2163447"/>
            <a:ext cx="7430021" cy="18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Una cosa son las </a:t>
            </a:r>
            <a:r>
              <a:rPr lang="es-CO" sz="32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contradicciones</a:t>
            </a: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en el seno de los trabajadores y otra cosa son las contradicciones con sus enemigos. 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sz="3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1" lang="es-CO" sz="32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Contradicciones distintas se resuelven con métodos distintos</a:t>
            </a:r>
            <a:endParaRPr/>
          </a:p>
        </p:txBody>
      </p:sp>
      <p:sp>
        <p:nvSpPr>
          <p:cNvPr id="244" name="Google Shape;244;p11"/>
          <p:cNvSpPr txBox="1"/>
          <p:nvPr>
            <p:ph type="title"/>
          </p:nvPr>
        </p:nvSpPr>
        <p:spPr>
          <a:xfrm>
            <a:off x="467544" y="764704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lang="es-CO" sz="4800">
                <a:latin typeface="Cambria"/>
                <a:ea typeface="Cambria"/>
                <a:cs typeface="Cambria"/>
                <a:sym typeface="Cambria"/>
              </a:rPr>
              <a:t>Se presentarán diferencias entre nosotros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"/>
          <p:cNvSpPr txBox="1"/>
          <p:nvPr>
            <p:ph type="title"/>
          </p:nvPr>
        </p:nvSpPr>
        <p:spPr>
          <a:xfrm>
            <a:off x="28267" y="1479037"/>
            <a:ext cx="8928992" cy="72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>
                <a:latin typeface="Cambria"/>
                <a:ea typeface="Cambria"/>
                <a:cs typeface="Cambria"/>
                <a:sym typeface="Cambria"/>
              </a:rPr>
              <a:t>¿Cómo resolver las contradicciones entre nosotros?</a:t>
            </a:r>
            <a:endParaRPr/>
          </a:p>
        </p:txBody>
      </p:sp>
      <p:sp>
        <p:nvSpPr>
          <p:cNvPr id="250" name="Google Shape;250;p12"/>
          <p:cNvSpPr txBox="1"/>
          <p:nvPr/>
        </p:nvSpPr>
        <p:spPr>
          <a:xfrm>
            <a:off x="483285" y="2420888"/>
            <a:ext cx="7992887" cy="3960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✔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Crítica y autocrítica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✔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Saber diferenciar las contradicciones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✔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Unidad Lucha Unidad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✔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“Tratar la enfermedad para salvar al paciente”</a:t>
            </a:r>
            <a:endParaRPr/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✔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Aprender de los errores pasados para evitarlos en el futuro.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/>
          <p:cNvSpPr txBox="1"/>
          <p:nvPr/>
        </p:nvSpPr>
        <p:spPr>
          <a:xfrm>
            <a:off x="85667" y="1628800"/>
            <a:ext cx="8928992" cy="72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1" lang="es-CO" sz="4800" cap="small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¿Cómo resolver las contradicciones entre nosotros?</a:t>
            </a:r>
            <a:endParaRPr/>
          </a:p>
        </p:txBody>
      </p:sp>
      <p:sp>
        <p:nvSpPr>
          <p:cNvPr id="256" name="Google Shape;256;p13"/>
          <p:cNvSpPr txBox="1"/>
          <p:nvPr/>
        </p:nvSpPr>
        <p:spPr>
          <a:xfrm>
            <a:off x="733805" y="2492896"/>
            <a:ext cx="7632848" cy="3312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just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🞆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Educación permanente</a:t>
            </a:r>
            <a:endParaRPr/>
          </a:p>
          <a:p>
            <a:pPr indent="-274320" lvl="0" marL="27432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🞆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Saber unirse en el trabajo con quienes piensan distinto</a:t>
            </a:r>
            <a:endParaRPr/>
          </a:p>
          <a:p>
            <a:pPr indent="-274320" lvl="0" marL="27432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🞆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Guardarse de la arrogancia</a:t>
            </a:r>
            <a:endParaRPr/>
          </a:p>
          <a:p>
            <a:pPr indent="-274320" lvl="0" marL="27432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🞆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Estilo de vida sencilla y trabajo duro</a:t>
            </a:r>
            <a:endParaRPr/>
          </a:p>
          <a:p>
            <a:pPr indent="-274320" lvl="0" marL="27432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🞆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Seriedad y respeto</a:t>
            </a:r>
            <a:endParaRPr/>
          </a:p>
          <a:p>
            <a:pPr indent="-274320" lvl="0" marL="27432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🞆"/>
            </a:pPr>
            <a:r>
              <a:rPr lang="es-CO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Luchar contra las ideas y prácticas erróneas.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 txBox="1"/>
          <p:nvPr/>
        </p:nvSpPr>
        <p:spPr>
          <a:xfrm>
            <a:off x="100367" y="116632"/>
            <a:ext cx="8928992" cy="72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b="0" lang="es-CO" sz="4800" cap="small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Centralismo democrático</a:t>
            </a:r>
            <a:endParaRPr/>
          </a:p>
        </p:txBody>
      </p:sp>
      <p:grpSp>
        <p:nvGrpSpPr>
          <p:cNvPr id="262" name="Google Shape;262;p14"/>
          <p:cNvGrpSpPr/>
          <p:nvPr/>
        </p:nvGrpSpPr>
        <p:grpSpPr>
          <a:xfrm>
            <a:off x="1928191" y="908720"/>
            <a:ext cx="4629738" cy="5112567"/>
            <a:chOff x="1676671" y="0"/>
            <a:chExt cx="4629738" cy="5112567"/>
          </a:xfrm>
        </p:grpSpPr>
        <p:sp>
          <p:nvSpPr>
            <p:cNvPr id="263" name="Google Shape;263;p14"/>
            <p:cNvSpPr/>
            <p:nvPr/>
          </p:nvSpPr>
          <p:spPr>
            <a:xfrm rot="-5400000">
              <a:off x="1175120" y="1414655"/>
              <a:ext cx="3286869" cy="2283767"/>
            </a:xfrm>
            <a:prstGeom prst="round2SameRect">
              <a:avLst>
                <a:gd fmla="val 16670" name="adj1"/>
                <a:gd fmla="val 0" name="adj2"/>
              </a:avLst>
            </a:prstGeom>
            <a:solidFill>
              <a:srgbClr val="FFCDB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 txBox="1"/>
            <p:nvPr/>
          </p:nvSpPr>
          <p:spPr>
            <a:xfrm>
              <a:off x="1788175" y="1024608"/>
              <a:ext cx="2172263" cy="30638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68575" spcFirstLastPara="1" rIns="10285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b="1" lang="es-CO" sz="18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¿Qué es Centralismo?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Schoolbook"/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Disciplina consciente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Autoridad de la mayoría </a:t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 rot="5400000">
              <a:off x="3500784" y="1394348"/>
              <a:ext cx="3286869" cy="2324381"/>
            </a:xfrm>
            <a:prstGeom prst="round2SameRect">
              <a:avLst>
                <a:gd fmla="val 16670" name="adj1"/>
                <a:gd fmla="val 0" name="adj2"/>
              </a:avLst>
            </a:prstGeom>
            <a:solidFill>
              <a:srgbClr val="FFCDB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 txBox="1"/>
            <p:nvPr/>
          </p:nvSpPr>
          <p:spPr>
            <a:xfrm>
              <a:off x="3982028" y="1026592"/>
              <a:ext cx="2210894" cy="30598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102850" spcFirstLastPara="1" rIns="68575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b="1" lang="es-CO" sz="18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¿Qué es democracia?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Schoolbook"/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Escuchar diferentes posiciones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Participación en planes, decisiones, debates 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s-CO" sz="18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Elegir y ser elegido</a:t>
              </a:r>
              <a:endParaRPr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3044180" y="0"/>
              <a:ext cx="2099833" cy="2099731"/>
            </a:xfrm>
            <a:custGeom>
              <a:rect b="b" l="l" r="r" t="t"/>
              <a:pathLst>
                <a:path extrusionOk="0" h="120000" w="120000">
                  <a:moveTo>
                    <a:pt x="7500" y="60000"/>
                  </a:moveTo>
                  <a:lnTo>
                    <a:pt x="7500" y="60000"/>
                  </a:lnTo>
                  <a:cubicBezTo>
                    <a:pt x="7500" y="33869"/>
                    <a:pt x="26717" y="11717"/>
                    <a:pt x="52586" y="8026"/>
                  </a:cubicBezTo>
                  <a:cubicBezTo>
                    <a:pt x="78454" y="4336"/>
                    <a:pt x="103099" y="20232"/>
                    <a:pt x="110406" y="45320"/>
                  </a:cubicBezTo>
                  <a:lnTo>
                    <a:pt x="117538" y="45320"/>
                  </a:lnTo>
                  <a:lnTo>
                    <a:pt x="105001" y="60000"/>
                  </a:lnTo>
                  <a:lnTo>
                    <a:pt x="87540" y="45320"/>
                  </a:lnTo>
                  <a:lnTo>
                    <a:pt x="94508" y="45320"/>
                  </a:lnTo>
                  <a:lnTo>
                    <a:pt x="94508" y="45320"/>
                  </a:lnTo>
                  <a:cubicBezTo>
                    <a:pt x="87531" y="28919"/>
                    <a:pt x="69973" y="19695"/>
                    <a:pt x="52509" y="23256"/>
                  </a:cubicBezTo>
                  <a:cubicBezTo>
                    <a:pt x="35044" y="26816"/>
                    <a:pt x="22499" y="42177"/>
                    <a:pt x="22499" y="60000"/>
                  </a:cubicBezTo>
                  <a:close/>
                </a:path>
              </a:pathLst>
            </a:cu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 rot="10800000">
              <a:off x="3044180" y="3012836"/>
              <a:ext cx="2099833" cy="2099731"/>
            </a:xfrm>
            <a:custGeom>
              <a:rect b="b" l="l" r="r" t="t"/>
              <a:pathLst>
                <a:path extrusionOk="0" h="120000" w="120000">
                  <a:moveTo>
                    <a:pt x="7500" y="60000"/>
                  </a:moveTo>
                  <a:lnTo>
                    <a:pt x="7500" y="60000"/>
                  </a:lnTo>
                  <a:cubicBezTo>
                    <a:pt x="7500" y="33869"/>
                    <a:pt x="26717" y="11717"/>
                    <a:pt x="52586" y="8026"/>
                  </a:cubicBezTo>
                  <a:cubicBezTo>
                    <a:pt x="78454" y="4336"/>
                    <a:pt x="103099" y="20232"/>
                    <a:pt x="110406" y="45320"/>
                  </a:cubicBezTo>
                  <a:lnTo>
                    <a:pt x="117538" y="45320"/>
                  </a:lnTo>
                  <a:lnTo>
                    <a:pt x="105001" y="60000"/>
                  </a:lnTo>
                  <a:lnTo>
                    <a:pt x="87540" y="45320"/>
                  </a:lnTo>
                  <a:lnTo>
                    <a:pt x="94508" y="45320"/>
                  </a:lnTo>
                  <a:lnTo>
                    <a:pt x="94508" y="45320"/>
                  </a:lnTo>
                  <a:cubicBezTo>
                    <a:pt x="87531" y="28919"/>
                    <a:pt x="69973" y="19695"/>
                    <a:pt x="52509" y="23256"/>
                  </a:cubicBezTo>
                  <a:cubicBezTo>
                    <a:pt x="35044" y="26816"/>
                    <a:pt x="22499" y="42177"/>
                    <a:pt x="22499" y="60000"/>
                  </a:cubicBezTo>
                  <a:close/>
                </a:path>
              </a:pathLst>
            </a:custGeom>
            <a:solidFill>
              <a:srgbClr val="FD853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" name="Google Shape;269;p14"/>
          <p:cNvSpPr/>
          <p:nvPr/>
        </p:nvSpPr>
        <p:spPr>
          <a:xfrm>
            <a:off x="1259632" y="5949280"/>
            <a:ext cx="612860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C00000"/>
                </a:solidFill>
                <a:latin typeface="Tahoma"/>
                <a:ea typeface="Tahoma"/>
                <a:cs typeface="Tahoma"/>
                <a:sym typeface="Tahoma"/>
              </a:rPr>
              <a:t>Lucha y unidad de contrarios</a:t>
            </a:r>
            <a:endParaRPr b="1" sz="3200" cap="none">
              <a:solidFill>
                <a:srgbClr val="C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"/>
          <p:cNvSpPr txBox="1"/>
          <p:nvPr/>
        </p:nvSpPr>
        <p:spPr>
          <a:xfrm>
            <a:off x="539552" y="1052736"/>
            <a:ext cx="7632848" cy="345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20"/>
              <a:buFont typeface="Noto Sans Symbols"/>
              <a:buNone/>
            </a:pPr>
            <a:r>
              <a:rPr lang="es-CO" sz="3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Los auténticos dirigentes obreros deben empezar a actuar de manera distinta, deben diferenciarse también, en lo personal, de los dirigentes oportunistas y por tanto su comportamiento personal debe corresponderse con los grandes ideales que defienden.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"/>
          <p:cNvSpPr txBox="1"/>
          <p:nvPr/>
        </p:nvSpPr>
        <p:spPr>
          <a:xfrm>
            <a:off x="107504" y="836712"/>
            <a:ext cx="8928992" cy="72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mbria"/>
              <a:buNone/>
            </a:pPr>
            <a:r>
              <a:rPr b="1" lang="es-CO" sz="4000" cap="small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NORMAS QUE DEBEN OBSERVAR LOS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mbria"/>
              <a:buNone/>
            </a:pPr>
            <a:r>
              <a:rPr b="1" lang="es-CO" sz="4000" cap="small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DIRIGENTES SINDICALES</a:t>
            </a:r>
            <a:endParaRPr/>
          </a:p>
        </p:txBody>
      </p:sp>
      <p:sp>
        <p:nvSpPr>
          <p:cNvPr id="280" name="Google Shape;280;p16"/>
          <p:cNvSpPr txBox="1"/>
          <p:nvPr/>
        </p:nvSpPr>
        <p:spPr>
          <a:xfrm>
            <a:off x="611560" y="1916832"/>
            <a:ext cx="7704856" cy="44644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just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Century Schoolbook"/>
              <a:buAutoNum type="arabicPeriod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Cuidarse de no presumir por su prestigio de dirigentes y no utilizar métodos burgueses de dirección.</a:t>
            </a:r>
            <a:endParaRPr/>
          </a:p>
          <a:p>
            <a:pPr indent="-514350" lvl="0" marL="51435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Century Schoolbook"/>
              <a:buAutoNum type="arabicPeriod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No utilizar su prestigio personal para abusar de las masas.</a:t>
            </a:r>
            <a:endParaRPr/>
          </a:p>
          <a:p>
            <a:pPr indent="-514350" lvl="0" marL="51435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Century Schoolbook"/>
              <a:buAutoNum type="arabicPeriod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Renunciar a cualquier privilegio personal.</a:t>
            </a:r>
            <a:endParaRPr/>
          </a:p>
          <a:p>
            <a:pPr indent="-514350" lvl="0" marL="514350" marR="0" rtl="0" algn="just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Century Schoolbook"/>
              <a:buAutoNum type="arabicPeriod"/>
            </a:pPr>
            <a:r>
              <a:rPr lang="es-CO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En el trato con los representantes de los patronos, no olvidar que somos los representantes de la clase obrera.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7"/>
          <p:cNvSpPr txBox="1"/>
          <p:nvPr>
            <p:ph type="title"/>
          </p:nvPr>
        </p:nvSpPr>
        <p:spPr>
          <a:xfrm>
            <a:off x="539552" y="332656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es-CO" sz="5300">
                <a:latin typeface="Cambria"/>
                <a:ea typeface="Cambria"/>
                <a:cs typeface="Cambria"/>
                <a:sym typeface="Cambria"/>
              </a:rPr>
              <a:t>A manera de RESUMEN</a:t>
            </a:r>
            <a:br>
              <a:rPr lang="es-CO" sz="3200"/>
            </a:br>
            <a:endParaRPr sz="3200"/>
          </a:p>
        </p:txBody>
      </p:sp>
      <p:sp>
        <p:nvSpPr>
          <p:cNvPr id="286" name="Google Shape;286;p17"/>
          <p:cNvSpPr txBox="1"/>
          <p:nvPr>
            <p:ph idx="1" type="body"/>
          </p:nvPr>
        </p:nvSpPr>
        <p:spPr>
          <a:xfrm>
            <a:off x="611560" y="1484784"/>
            <a:ext cx="7467600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0000"/>
              <a:buChar char="🞆"/>
            </a:pPr>
            <a:r>
              <a:rPr lang="es-CO"/>
              <a:t>No olvidar “De las bases a las bases”.</a:t>
            </a:r>
            <a:endParaRPr b="1"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0000"/>
              <a:buChar char="🞆"/>
            </a:pPr>
            <a:r>
              <a:rPr lang="es-CO"/>
              <a:t>Impulsar sobre todo, la acción directa de las bases.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0000"/>
              <a:buChar char="🞆"/>
            </a:pPr>
            <a:r>
              <a:rPr lang="es-CO"/>
              <a:t>La educación de las bases debe ser parte indispensable de todos los planes de trabajo de los sindicatos.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0000"/>
              <a:buChar char="🞆"/>
            </a:pPr>
            <a:r>
              <a:rPr lang="es-CO"/>
              <a:t>Contra el burocratismo, la planificación es el primer paso.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0000"/>
              <a:buChar char="🞆"/>
            </a:pPr>
            <a:r>
              <a:rPr lang="es-CO"/>
              <a:t>Trato fraternal, las discusiones argumentadas y la toma de decisiones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0000"/>
              <a:buChar char="🞆"/>
            </a:pPr>
            <a:r>
              <a:rPr lang="es-CO"/>
              <a:t>La crítica y la autocrítica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0000"/>
              <a:buChar char="🞆"/>
            </a:pPr>
            <a:r>
              <a:rPr b="1" lang="es-CO"/>
              <a:t>Tener unos correctos métodos de dirección y trabajo en cada una de nuestras organizaciones sindicales.</a:t>
            </a:r>
            <a:endParaRPr/>
          </a:p>
          <a:p>
            <a:pPr indent="-175641" lvl="0" marL="274320" rtl="0" algn="l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r>
              <a:t/>
            </a:r>
            <a:endParaRPr b="1"/>
          </a:p>
          <a:p>
            <a:pPr indent="-175641" lvl="0" marL="274320" rtl="0" algn="l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chas Gracias - Alcaldía Municipal de Togüí en Boyacá" id="291" name="Google Shape;2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4511" y="2592520"/>
            <a:ext cx="4876800" cy="3200401"/>
          </a:xfrm>
          <a:prstGeom prst="rect">
            <a:avLst/>
          </a:prstGeom>
          <a:noFill/>
          <a:ln>
            <a:noFill/>
          </a:ln>
        </p:spPr>
      </p:pic>
      <p:sp>
        <p:nvSpPr>
          <p:cNvPr descr="Facebook Logo: Imágenes, fotos de stock y vectores | Shutterstock" id="292" name="Google Shape;292;p1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descr="Facebook Logo: Imágenes, fotos de stock y vectores | Shutterstock" id="293" name="Google Shape;293;p18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pic>
        <p:nvPicPr>
          <p:cNvPr descr="D:\Biblioteca\Desktop\ENLACES ESMC.png" id="294" name="Google Shape;294;p18"/>
          <p:cNvPicPr preferRelativeResize="0"/>
          <p:nvPr/>
        </p:nvPicPr>
        <p:blipFill rotWithShape="1">
          <a:blip r:embed="rId4">
            <a:alphaModFix/>
          </a:blip>
          <a:srcRect b="85084" l="0" r="15607" t="0"/>
          <a:stretch/>
        </p:blipFill>
        <p:spPr>
          <a:xfrm>
            <a:off x="788485" y="6340728"/>
            <a:ext cx="5651520" cy="376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Biblioteca\Desktop\ENLACES ESMC.png" id="295" name="Google Shape;295;p18"/>
          <p:cNvPicPr preferRelativeResize="0"/>
          <p:nvPr/>
        </p:nvPicPr>
        <p:blipFill rotWithShape="1">
          <a:blip r:embed="rId4">
            <a:alphaModFix/>
          </a:blip>
          <a:srcRect b="20107" l="51627" r="30228" t="19800"/>
          <a:stretch/>
        </p:blipFill>
        <p:spPr>
          <a:xfrm>
            <a:off x="6381311" y="5013176"/>
            <a:ext cx="1215025" cy="151564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8"/>
          <p:cNvSpPr/>
          <p:nvPr/>
        </p:nvSpPr>
        <p:spPr>
          <a:xfrm>
            <a:off x="612776" y="692696"/>
            <a:ext cx="698356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¡Adelante compañeros con La Reestructuración del Movimiento Sindical!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rador">
  <a:themeElements>
    <a:clrScheme name="Mirador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2013-09-26T00:47:23Z</dcterms:created>
  <dc:creator>Adminis</dc:creator>
</cp:coreProperties>
</file>